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6"/>
  </p:notesMasterIdLst>
  <p:sldIdLst>
    <p:sldId id="256" r:id="rId2"/>
    <p:sldId id="267" r:id="rId3"/>
    <p:sldId id="268" r:id="rId4"/>
    <p:sldId id="272" r:id="rId5"/>
    <p:sldId id="274" r:id="rId6"/>
    <p:sldId id="270" r:id="rId7"/>
    <p:sldId id="264" r:id="rId8"/>
    <p:sldId id="265" r:id="rId9"/>
    <p:sldId id="273" r:id="rId10"/>
    <p:sldId id="275" r:id="rId11"/>
    <p:sldId id="269" r:id="rId12"/>
    <p:sldId id="279" r:id="rId13"/>
    <p:sldId id="266" r:id="rId14"/>
    <p:sldId id="276" r:id="rId15"/>
    <p:sldId id="277" r:id="rId16"/>
    <p:sldId id="278" r:id="rId17"/>
    <p:sldId id="280" r:id="rId18"/>
    <p:sldId id="281" r:id="rId19"/>
    <p:sldId id="288" r:id="rId20"/>
    <p:sldId id="308" r:id="rId21"/>
    <p:sldId id="284" r:id="rId22"/>
    <p:sldId id="289" r:id="rId23"/>
    <p:sldId id="291" r:id="rId24"/>
    <p:sldId id="292" r:id="rId25"/>
    <p:sldId id="293" r:id="rId26"/>
    <p:sldId id="294" r:id="rId27"/>
    <p:sldId id="295" r:id="rId28"/>
    <p:sldId id="296" r:id="rId29"/>
    <p:sldId id="290" r:id="rId30"/>
    <p:sldId id="298" r:id="rId31"/>
    <p:sldId id="299" r:id="rId32"/>
    <p:sldId id="300" r:id="rId33"/>
    <p:sldId id="303" r:id="rId34"/>
    <p:sldId id="301" r:id="rId35"/>
    <p:sldId id="304" r:id="rId36"/>
    <p:sldId id="305" r:id="rId37"/>
    <p:sldId id="302" r:id="rId38"/>
    <p:sldId id="307" r:id="rId39"/>
    <p:sldId id="306" r:id="rId40"/>
    <p:sldId id="282" r:id="rId41"/>
    <p:sldId id="283" r:id="rId42"/>
    <p:sldId id="285" r:id="rId43"/>
    <p:sldId id="286" r:id="rId44"/>
    <p:sldId id="287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35"/>
    <p:restoredTop sz="94301"/>
  </p:normalViewPr>
  <p:slideViewPr>
    <p:cSldViewPr snapToGrid="0" snapToObjects="1">
      <p:cViewPr varScale="1">
        <p:scale>
          <a:sx n="107" d="100"/>
          <a:sy n="107" d="100"/>
        </p:scale>
        <p:origin x="456" y="168"/>
      </p:cViewPr>
      <p:guideLst/>
    </p:cSldViewPr>
  </p:slideViewPr>
  <p:outlineViewPr>
    <p:cViewPr>
      <p:scale>
        <a:sx n="33" d="100"/>
        <a:sy n="33" d="100"/>
      </p:scale>
      <p:origin x="0" y="-12448"/>
    </p:cViewPr>
  </p:outlineViewPr>
  <p:notesTextViewPr>
    <p:cViewPr>
      <p:scale>
        <a:sx n="155" d="100"/>
        <a:sy n="15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gif>
</file>

<file path=ppt/media/image16.jpeg>
</file>

<file path=ppt/media/image17.png>
</file>

<file path=ppt/media/image18.png>
</file>

<file path=ppt/media/image19.png>
</file>

<file path=ppt/media/image2.gif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gif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15A1CC-ACDD-704E-8698-C6E1792162B7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487419-D691-E04A-B1A2-6B661B7B4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49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smart, connected agriculture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759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bmcmedicine.biomedcentral.com</a:t>
            </a:r>
            <a:r>
              <a:rPr lang="en-US" dirty="0"/>
              <a:t>/articles/10.1186/s12916-019-1426-2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711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Pests or mud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87419-D691-E04A-B1A2-6B661B7B464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562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ErDWHi-9aQ" TargetMode="External"/><Relationship Id="rId2" Type="http://schemas.openxmlformats.org/officeDocument/2006/relationships/hyperlink" Target="https://www.youtube.com/watch?v=ep-k_H9qfx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www.youtube.com/watch?v=wagjFXb_uz4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www.youtube.com/watch?v=bpa1iiJmR3Q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S3XGUZzLuI" TargetMode="External"/><Relationship Id="rId2" Type="http://schemas.openxmlformats.org/officeDocument/2006/relationships/hyperlink" Target="https://www.youtube.com/watch?v=ep-k_H9qfx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65AB5-53A9-9F40-AFC7-91A8BD946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1293130" cy="1475013"/>
          </a:xfrm>
        </p:spPr>
        <p:txBody>
          <a:bodyPr>
            <a:normAutofit/>
          </a:bodyPr>
          <a:lstStyle/>
          <a:p>
            <a:r>
              <a:rPr lang="en-US" sz="3400" b="1" dirty="0"/>
              <a:t>Introduction to agriculture and climate</a:t>
            </a:r>
            <a:endParaRPr lang="en-US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53137F-1C26-B44E-BE57-C77E712AEF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err="1">
                <a:solidFill>
                  <a:schemeClr val="tx1"/>
                </a:solidFill>
              </a:rPr>
              <a:t>Beiyu</a:t>
            </a:r>
            <a:r>
              <a:rPr lang="en-US" sz="2400" dirty="0">
                <a:solidFill>
                  <a:schemeClr val="tx1"/>
                </a:solidFill>
              </a:rPr>
              <a:t> Lin</a:t>
            </a:r>
          </a:p>
        </p:txBody>
      </p:sp>
    </p:spTree>
    <p:extLst>
      <p:ext uri="{BB962C8B-B14F-4D97-AF65-F5344CB8AC3E}">
        <p14:creationId xmlns:p14="http://schemas.microsoft.com/office/powerpoint/2010/main" val="1095352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D47D-6212-7049-A7DC-A104BF6B2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 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FA52A-661A-6F4C-B64E-EE0022E50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IOT sensors provide real-time data (</a:t>
            </a:r>
            <a:r>
              <a:rPr lang="en-US" sz="2200" dirty="0" err="1"/>
              <a:t>youtube</a:t>
            </a:r>
            <a:r>
              <a:rPr lang="en-US" sz="2200" dirty="0"/>
              <a:t> </a:t>
            </a:r>
            <a:r>
              <a:rPr lang="en-US" sz="2200" dirty="0">
                <a:hlinkClick r:id="rId2"/>
              </a:rPr>
              <a:t>link</a:t>
            </a:r>
            <a:r>
              <a:rPr lang="en-US" sz="2200" dirty="0"/>
              <a:t> 0:30 – 2:17)</a:t>
            </a:r>
          </a:p>
          <a:p>
            <a:pPr lvl="1"/>
            <a:r>
              <a:rPr lang="en-US" sz="2000" dirty="0"/>
              <a:t>Improve crop yields </a:t>
            </a:r>
          </a:p>
          <a:p>
            <a:pPr lvl="1"/>
            <a:r>
              <a:rPr lang="en-US" sz="2000" dirty="0"/>
              <a:t>Reduce food production costs </a:t>
            </a:r>
          </a:p>
          <a:p>
            <a:endParaRPr lang="en-US" sz="2200" dirty="0"/>
          </a:p>
          <a:p>
            <a:r>
              <a:rPr lang="en-US" sz="2200" dirty="0">
                <a:highlight>
                  <a:srgbClr val="00FF00"/>
                </a:highlight>
              </a:rPr>
              <a:t>Video</a:t>
            </a:r>
            <a:r>
              <a:rPr lang="en-US" sz="2200" dirty="0"/>
              <a:t>: use AI/ML to surveil and monitor every crop field’s real-time </a:t>
            </a:r>
          </a:p>
          <a:p>
            <a:pPr lvl="1"/>
            <a:r>
              <a:rPr lang="en-US" sz="2000" dirty="0"/>
              <a:t>Monitor / Identify animal or human breaches (</a:t>
            </a:r>
            <a:r>
              <a:rPr lang="en-US" sz="2000" dirty="0">
                <a:hlinkClick r:id="rId3"/>
              </a:rPr>
              <a:t>link</a:t>
            </a:r>
            <a:r>
              <a:rPr lang="en-US" sz="2000" dirty="0"/>
              <a:t> 0:10- 1:13)  </a:t>
            </a:r>
          </a:p>
          <a:p>
            <a:pPr lvl="2"/>
            <a:r>
              <a:rPr lang="en-US" sz="2000" dirty="0"/>
              <a:t>-- send alert</a:t>
            </a:r>
          </a:p>
          <a:p>
            <a:endParaRPr lang="en-US" dirty="0"/>
          </a:p>
        </p:txBody>
      </p:sp>
      <p:pic>
        <p:nvPicPr>
          <p:cNvPr id="4098" name="Picture 2" descr="Illegal hunters are a bigger problem on farms than animal activists – so  why aren't we talking about that?">
            <a:extLst>
              <a:ext uri="{FF2B5EF4-FFF2-40B4-BE49-F238E27FC236}">
                <a16:creationId xmlns:a16="http://schemas.microsoft.com/office/drawing/2014/main" id="{F32A2CDC-A3EC-A540-AA55-F9E69E877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7578" y="2063263"/>
            <a:ext cx="2758737" cy="183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10 Ways AI Has The Potential To Improve Agriculture in 2021">
            <a:extLst>
              <a:ext uri="{FF2B5EF4-FFF2-40B4-BE49-F238E27FC236}">
                <a16:creationId xmlns:a16="http://schemas.microsoft.com/office/drawing/2014/main" id="{AAB9685D-B37F-D44E-801B-E8DEB38EA5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42" t="14765" r="1270" b="28777"/>
          <a:stretch/>
        </p:blipFill>
        <p:spPr bwMode="auto">
          <a:xfrm>
            <a:off x="8199620" y="4572234"/>
            <a:ext cx="3104177" cy="2188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35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CD47D-6212-7049-A7DC-A104BF6B2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0" y="826346"/>
            <a:ext cx="3171905" cy="10138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How it works out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FA52A-661A-6F4C-B64E-EE0022E50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271" y="1568096"/>
            <a:ext cx="3284105" cy="4048141"/>
          </a:xfrm>
        </p:spPr>
        <p:txBody>
          <a:bodyPr anchor="t">
            <a:normAutofit fontScale="92500" lnSpcReduction="20000"/>
          </a:bodyPr>
          <a:lstStyle/>
          <a:p>
            <a:pPr marL="0" indent="0" algn="just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algn="just"/>
            <a:r>
              <a:rPr lang="en-US" sz="2000" dirty="0">
                <a:solidFill>
                  <a:srgbClr val="FFFFFF"/>
                </a:solidFill>
                <a:highlight>
                  <a:srgbClr val="00FF00"/>
                </a:highlight>
              </a:rPr>
              <a:t>Drone</a:t>
            </a:r>
            <a:r>
              <a:rPr lang="en-US" sz="2000" dirty="0">
                <a:solidFill>
                  <a:srgbClr val="FFFFFF"/>
                </a:solidFill>
              </a:rPr>
              <a:t>: use AI/ML to surveil and monitor every crop field’s real-time </a:t>
            </a:r>
          </a:p>
          <a:p>
            <a:pPr lvl="1" algn="just"/>
            <a:r>
              <a:rPr lang="en-US" sz="2000" dirty="0">
                <a:solidFill>
                  <a:srgbClr val="FFFFFF"/>
                </a:solidFill>
              </a:rPr>
              <a:t>Smart sensors and drones: video streaming</a:t>
            </a:r>
          </a:p>
          <a:p>
            <a:pPr lvl="1" algn="just"/>
            <a:r>
              <a:rPr lang="en-US" sz="2000" dirty="0">
                <a:solidFill>
                  <a:srgbClr val="FFFFFF"/>
                </a:solidFill>
              </a:rPr>
              <a:t>Combine in-ground sensor data of moisture, fertilizer and natural nutrient levels </a:t>
            </a:r>
          </a:p>
          <a:p>
            <a:pPr lvl="1" algn="just"/>
            <a:r>
              <a:rPr lang="en-US" sz="2000" dirty="0">
                <a:solidFill>
                  <a:srgbClr val="FFFFFF"/>
                </a:solidFill>
              </a:rPr>
              <a:t>Analyze growth patterns of each crop </a:t>
            </a:r>
          </a:p>
          <a:p>
            <a:pPr lvl="1" algn="just"/>
            <a:r>
              <a:rPr lang="en-US" sz="2000" dirty="0">
                <a:solidFill>
                  <a:srgbClr val="FFFFFF"/>
                </a:solidFill>
                <a:hlinkClick r:id="rId2"/>
              </a:rPr>
              <a:t>Link</a:t>
            </a:r>
            <a:r>
              <a:rPr lang="en-US" sz="2000" dirty="0">
                <a:solidFill>
                  <a:srgbClr val="FFFFFF"/>
                </a:solidFill>
              </a:rPr>
              <a:t>: 1:11-3:34</a:t>
            </a:r>
          </a:p>
          <a:p>
            <a:pPr algn="just"/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4102" name="Picture 6" descr="10 Ways AI Has The Potential To Improve Agriculture in 2021">
            <a:extLst>
              <a:ext uri="{FF2B5EF4-FFF2-40B4-BE49-F238E27FC236}">
                <a16:creationId xmlns:a16="http://schemas.microsoft.com/office/drawing/2014/main" id="{04AE6D5C-A0A3-2F4C-BFB1-B24C67BA3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80"/>
          <a:stretch/>
        </p:blipFill>
        <p:spPr bwMode="auto">
          <a:xfrm>
            <a:off x="4695453" y="948412"/>
            <a:ext cx="6846973" cy="5287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843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6AF2E-B066-4444-8A98-09FBA8566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683" y="2574634"/>
            <a:ext cx="3474992" cy="2410554"/>
          </a:xfrm>
        </p:spPr>
        <p:txBody>
          <a:bodyPr>
            <a:normAutofit/>
          </a:bodyPr>
          <a:lstStyle/>
          <a:p>
            <a:pPr algn="just"/>
            <a:r>
              <a:rPr lang="en-US" sz="2500" dirty="0"/>
              <a:t>Robots for Agriculture ( 7 agriculture robots)</a:t>
            </a:r>
          </a:p>
          <a:p>
            <a:pPr algn="just"/>
            <a:r>
              <a:rPr lang="en-US" sz="2500" dirty="0">
                <a:hlinkClick r:id="rId2"/>
              </a:rPr>
              <a:t>Link</a:t>
            </a:r>
            <a:r>
              <a:rPr lang="en-US" sz="2500" dirty="0"/>
              <a:t>: 0:22 – 0:59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B31A34F-A709-F04E-8D10-D697B8E36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How it works out</a:t>
            </a:r>
          </a:p>
        </p:txBody>
      </p:sp>
      <p:pic>
        <p:nvPicPr>
          <p:cNvPr id="4098" name="Picture 2" descr="A Growing Presence on the Farm: Robots - The New York Times">
            <a:extLst>
              <a:ext uri="{FF2B5EF4-FFF2-40B4-BE49-F238E27FC236}">
                <a16:creationId xmlns:a16="http://schemas.microsoft.com/office/drawing/2014/main" id="{FECF19E3-8610-5D47-AC3D-52A536C0C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874" y="2817945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Agricultural Robots: Robots in Agriculture and Farming">
            <a:extLst>
              <a:ext uri="{FF2B5EF4-FFF2-40B4-BE49-F238E27FC236}">
                <a16:creationId xmlns:a16="http://schemas.microsoft.com/office/drawing/2014/main" id="{CCBA46FC-15A8-6942-BB80-18AAA4797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5817" y="2817945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3117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B61D6-1274-E54E-AC96-3698B9DBF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D4D99-510C-BA46-AE4D-0A7792216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>
            <a:normAutofit/>
          </a:bodyPr>
          <a:lstStyle/>
          <a:p>
            <a:r>
              <a:rPr lang="en-US" sz="2700" dirty="0"/>
              <a:t>IOT sensor data</a:t>
            </a:r>
          </a:p>
          <a:p>
            <a:r>
              <a:rPr lang="en-US" sz="2700" dirty="0"/>
              <a:t>Image data</a:t>
            </a:r>
          </a:p>
          <a:p>
            <a:r>
              <a:rPr lang="en-US" sz="2700" dirty="0"/>
              <a:t>Video data 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348E7F22-7989-F04E-805A-DE7E037FAC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2" t="3826" r="3995" b="2545"/>
          <a:stretch/>
        </p:blipFill>
        <p:spPr>
          <a:xfrm>
            <a:off x="5659820" y="1945200"/>
            <a:ext cx="4713889" cy="476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071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B61D6-1274-E54E-AC96-3698B9DBF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D4D99-510C-BA46-AE4D-0A7792216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241" y="2904152"/>
            <a:ext cx="7225075" cy="3678303"/>
          </a:xfrm>
        </p:spPr>
        <p:txBody>
          <a:bodyPr>
            <a:noAutofit/>
          </a:bodyPr>
          <a:lstStyle/>
          <a:p>
            <a:r>
              <a:rPr lang="en-US" sz="2200" dirty="0"/>
              <a:t>IOT sensor data</a:t>
            </a:r>
          </a:p>
          <a:p>
            <a:pPr lvl="1"/>
            <a:r>
              <a:rPr lang="en-US" sz="2000" dirty="0"/>
              <a:t>Temperature</a:t>
            </a:r>
          </a:p>
          <a:p>
            <a:pPr lvl="1"/>
            <a:r>
              <a:rPr lang="en-US" sz="2000" dirty="0"/>
              <a:t>Humidity</a:t>
            </a:r>
          </a:p>
          <a:p>
            <a:pPr lvl="1"/>
            <a:r>
              <a:rPr lang="en-US" sz="2000" dirty="0"/>
              <a:t>Light</a:t>
            </a:r>
          </a:p>
          <a:p>
            <a:pPr lvl="1"/>
            <a:r>
              <a:rPr lang="en-US" sz="2000" dirty="0"/>
              <a:t>Pressure</a:t>
            </a:r>
          </a:p>
          <a:p>
            <a:pPr lvl="1"/>
            <a:r>
              <a:rPr lang="en-US" sz="2000" dirty="0"/>
              <a:t>Noise</a:t>
            </a:r>
          </a:p>
          <a:p>
            <a:pPr lvl="1"/>
            <a:r>
              <a:rPr lang="en-US" sz="2000" dirty="0"/>
              <a:t>Speed</a:t>
            </a:r>
          </a:p>
          <a:p>
            <a:pPr lvl="1"/>
            <a:r>
              <a:rPr lang="en-US" sz="2000" dirty="0"/>
              <a:t>Direction</a:t>
            </a:r>
          </a:p>
          <a:p>
            <a:pPr lvl="1"/>
            <a:r>
              <a:rPr lang="en-US" sz="2000" dirty="0"/>
              <a:t>Size &amp; Weight</a:t>
            </a:r>
            <a:endParaRPr lang="en-US" sz="2200" dirty="0"/>
          </a:p>
          <a:p>
            <a:r>
              <a:rPr lang="en-US" sz="2400" dirty="0"/>
              <a:t>Noisy: missing values; jitters; sensor failures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2056" name="Picture 8" descr="Role of Internet of Things (IoT) in Agriculture Monitoring &amp; Control... |  Download Scientific Diagram">
            <a:extLst>
              <a:ext uri="{FF2B5EF4-FFF2-40B4-BE49-F238E27FC236}">
                <a16:creationId xmlns:a16="http://schemas.microsoft.com/office/drawing/2014/main" id="{CA1F4D0F-5F46-8C45-900D-EDF59CD2FF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7373" y="2195391"/>
            <a:ext cx="5322678" cy="339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19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B61D6-1274-E54E-AC96-3698B9DBF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D4D99-510C-BA46-AE4D-0A7792216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0233953" cy="814952"/>
          </a:xfrm>
        </p:spPr>
        <p:txBody>
          <a:bodyPr>
            <a:noAutofit/>
          </a:bodyPr>
          <a:lstStyle/>
          <a:p>
            <a:endParaRPr lang="en-US" sz="2200" dirty="0"/>
          </a:p>
          <a:p>
            <a:r>
              <a:rPr lang="en-US" sz="2200" dirty="0"/>
              <a:t>Image data and video data:</a:t>
            </a:r>
          </a:p>
          <a:p>
            <a:pPr lvl="1"/>
            <a:r>
              <a:rPr lang="en-US" sz="2200" dirty="0"/>
              <a:t>Plant recognition / classification (compare color / shape of leaves)</a:t>
            </a:r>
          </a:p>
          <a:p>
            <a:endParaRPr lang="en-US" sz="2200" dirty="0"/>
          </a:p>
        </p:txBody>
      </p:sp>
      <p:pic>
        <p:nvPicPr>
          <p:cNvPr id="2050" name="Picture 2" descr="Leafroller Control - How To Treat Plants Affected By Leafrollers">
            <a:extLst>
              <a:ext uri="{FF2B5EF4-FFF2-40B4-BE49-F238E27FC236}">
                <a16:creationId xmlns:a16="http://schemas.microsoft.com/office/drawing/2014/main" id="{DDE4E75B-E03F-3F43-B5A0-C33BABCE6C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4" r="-262" b="10772"/>
          <a:stretch/>
        </p:blipFill>
        <p:spPr bwMode="auto">
          <a:xfrm>
            <a:off x="4403837" y="3429000"/>
            <a:ext cx="3270812" cy="2726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op 30 Soil Cross Section GIFs | Find the best GIF on Gfycat">
            <a:extLst>
              <a:ext uri="{FF2B5EF4-FFF2-40B4-BE49-F238E27FC236}">
                <a16:creationId xmlns:a16="http://schemas.microsoft.com/office/drawing/2014/main" id="{C043546D-9380-8846-9BB0-0BAAA2766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74684"/>
            <a:ext cx="4064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Got Pests?">
            <a:extLst>
              <a:ext uri="{FF2B5EF4-FFF2-40B4-BE49-F238E27FC236}">
                <a16:creationId xmlns:a16="http://schemas.microsoft.com/office/drawing/2014/main" id="{0FF10C2B-86C8-7B4D-89B4-D86A49A648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37" b="10593"/>
          <a:stretch/>
        </p:blipFill>
        <p:spPr bwMode="auto">
          <a:xfrm>
            <a:off x="7819695" y="3299245"/>
            <a:ext cx="4064001" cy="2961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18DFA57-4E74-AB4B-BDB9-8A7D3826BE1A}"/>
              </a:ext>
            </a:extLst>
          </p:cNvPr>
          <p:cNvSpPr/>
          <p:nvPr/>
        </p:nvSpPr>
        <p:spPr>
          <a:xfrm>
            <a:off x="9715407" y="4578738"/>
            <a:ext cx="1714937" cy="12212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036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9314-4D56-B74F-B080-4C50E9687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chain</a:t>
            </a:r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4D46671D-4086-A949-84C1-F538064512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8" r="839"/>
          <a:stretch/>
        </p:blipFill>
        <p:spPr>
          <a:xfrm>
            <a:off x="210207" y="2384831"/>
            <a:ext cx="11515938" cy="34011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60A1D8-CFF8-1A44-BEF5-FC85F14BDF48}"/>
              </a:ext>
            </a:extLst>
          </p:cNvPr>
          <p:cNvSpPr txBox="1"/>
          <p:nvPr/>
        </p:nvSpPr>
        <p:spPr>
          <a:xfrm>
            <a:off x="2130532" y="5727014"/>
            <a:ext cx="15488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Quick</a:t>
            </a:r>
          </a:p>
          <a:p>
            <a:r>
              <a:rPr lang="en-US" dirty="0"/>
              <a:t>Safe </a:t>
            </a:r>
          </a:p>
          <a:p>
            <a:r>
              <a:rPr lang="en-US" dirty="0"/>
              <a:t>Access to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CA6B57-284F-354B-B84E-389427B6E8CF}"/>
              </a:ext>
            </a:extLst>
          </p:cNvPr>
          <p:cNvSpPr txBox="1"/>
          <p:nvPr/>
        </p:nvSpPr>
        <p:spPr>
          <a:xfrm>
            <a:off x="465855" y="5732268"/>
            <a:ext cx="12530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Availability, </a:t>
            </a:r>
          </a:p>
          <a:p>
            <a:r>
              <a:rPr lang="en-US" dirty="0"/>
              <a:t>quality,</a:t>
            </a:r>
          </a:p>
          <a:p>
            <a:r>
              <a:rPr lang="en-US" dirty="0"/>
              <a:t>formats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6C4049-9964-0E4B-ACCF-AFC63F2C733E}"/>
              </a:ext>
            </a:extLst>
          </p:cNvPr>
          <p:cNvSpPr txBox="1"/>
          <p:nvPr/>
        </p:nvSpPr>
        <p:spPr>
          <a:xfrm>
            <a:off x="3982778" y="5727014"/>
            <a:ext cx="16836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Safety,</a:t>
            </a:r>
          </a:p>
          <a:p>
            <a:r>
              <a:rPr lang="en-US" dirty="0"/>
              <a:t>Agreements on </a:t>
            </a:r>
          </a:p>
          <a:p>
            <a:r>
              <a:rPr lang="en-US" dirty="0"/>
              <a:t>responsibilities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A0B96D-3357-464E-9FEC-848D854BFF1F}"/>
              </a:ext>
            </a:extLst>
          </p:cNvPr>
          <p:cNvSpPr txBox="1"/>
          <p:nvPr/>
        </p:nvSpPr>
        <p:spPr>
          <a:xfrm>
            <a:off x="5815776" y="5727014"/>
            <a:ext cx="16161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Automation of </a:t>
            </a:r>
          </a:p>
          <a:p>
            <a:r>
              <a:rPr lang="en-US" dirty="0"/>
              <a:t>Data cleansing, </a:t>
            </a:r>
          </a:p>
          <a:p>
            <a:r>
              <a:rPr lang="en-US" dirty="0"/>
              <a:t>preparation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9A7AF5-5F4E-A745-AC2B-5ED1672B368E}"/>
              </a:ext>
            </a:extLst>
          </p:cNvPr>
          <p:cNvSpPr txBox="1"/>
          <p:nvPr/>
        </p:nvSpPr>
        <p:spPr>
          <a:xfrm>
            <a:off x="7581256" y="5727014"/>
            <a:ext cx="1971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Real-time analytics;</a:t>
            </a:r>
          </a:p>
          <a:p>
            <a:r>
              <a:rPr lang="en-US" dirty="0"/>
              <a:t>Scalability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768746-875D-4649-9AA0-0F5FD65D4B76}"/>
              </a:ext>
            </a:extLst>
          </p:cNvPr>
          <p:cNvSpPr txBox="1"/>
          <p:nvPr/>
        </p:nvSpPr>
        <p:spPr>
          <a:xfrm>
            <a:off x="9701962" y="5694179"/>
            <a:ext cx="22106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Ownership, </a:t>
            </a:r>
          </a:p>
          <a:p>
            <a:r>
              <a:rPr lang="en-US" dirty="0"/>
              <a:t>Privacy, </a:t>
            </a:r>
          </a:p>
          <a:p>
            <a:r>
              <a:rPr lang="en-US" dirty="0"/>
              <a:t>New business models</a:t>
            </a:r>
          </a:p>
        </p:txBody>
      </p:sp>
    </p:spTree>
    <p:extLst>
      <p:ext uri="{BB962C8B-B14F-4D97-AF65-F5344CB8AC3E}">
        <p14:creationId xmlns:p14="http://schemas.microsoft.com/office/powerpoint/2010/main" val="89447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BC517-7722-094A-91D3-87344C367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5C300176-9778-554A-88D8-245F13797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899" y="2090463"/>
            <a:ext cx="10486201" cy="446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59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23460-C8FA-044C-BBC3-CCFBDFE6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97ED9-2D23-464B-A05B-2CA9A8487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Fuse / combine multi-source data</a:t>
            </a:r>
          </a:p>
          <a:p>
            <a:r>
              <a:rPr lang="en-US" sz="2500" dirty="0"/>
              <a:t>Real-time decision making</a:t>
            </a:r>
          </a:p>
          <a:p>
            <a:r>
              <a:rPr lang="en-US" sz="2500" dirty="0"/>
              <a:t>Small samples</a:t>
            </a:r>
          </a:p>
          <a:p>
            <a:r>
              <a:rPr lang="en-US" sz="2500" dirty="0"/>
              <a:t>Missing values</a:t>
            </a:r>
          </a:p>
          <a:p>
            <a:r>
              <a:rPr lang="en-US" sz="2500" dirty="0"/>
              <a:t>Feature design and extractions</a:t>
            </a:r>
          </a:p>
        </p:txBody>
      </p:sp>
    </p:spTree>
    <p:extLst>
      <p:ext uri="{BB962C8B-B14F-4D97-AF65-F5344CB8AC3E}">
        <p14:creationId xmlns:p14="http://schemas.microsoft.com/office/powerpoint/2010/main" val="271408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23460-C8FA-044C-BBC3-CCFBDFE6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97ED9-2D23-464B-A05B-2CA9A8487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200" dirty="0"/>
              <a:t>Fuse / combine multi-source data</a:t>
            </a:r>
          </a:p>
        </p:txBody>
      </p:sp>
    </p:spTree>
    <p:extLst>
      <p:ext uri="{BB962C8B-B14F-4D97-AF65-F5344CB8AC3E}">
        <p14:creationId xmlns:p14="http://schemas.microsoft.com/office/powerpoint/2010/main" val="4182997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8F387-C77F-6847-98BB-E2636DF22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iOT</a:t>
            </a:r>
            <a:r>
              <a:rPr lang="en-US" dirty="0"/>
              <a:t>—NABLED AGRICULTURAL MONITORING</a:t>
            </a:r>
          </a:p>
        </p:txBody>
      </p:sp>
      <p:pic>
        <p:nvPicPr>
          <p:cNvPr id="1026" name="Picture 2" descr="10 Ways AI Has The Potential To Improve Agriculture in 2021">
            <a:extLst>
              <a:ext uri="{FF2B5EF4-FFF2-40B4-BE49-F238E27FC236}">
                <a16:creationId xmlns:a16="http://schemas.microsoft.com/office/drawing/2014/main" id="{D071C703-9B1E-9E4D-9796-C6835E6C58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13"/>
          <a:stretch/>
        </p:blipFill>
        <p:spPr bwMode="auto">
          <a:xfrm>
            <a:off x="1540563" y="1987778"/>
            <a:ext cx="9357287" cy="4833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33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CB36E-0571-2A4E-B99E-D5D146F4F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multi-source data 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AE39E2EC-C513-8243-917C-8F981333F9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78"/>
          <a:stretch/>
        </p:blipFill>
        <p:spPr bwMode="auto">
          <a:xfrm>
            <a:off x="1400524" y="1862798"/>
            <a:ext cx="9185355" cy="484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39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D1974-D919-044A-B15C-777D60D3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Multimodality Data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814CE-476E-E349-837F-F885FCB7B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700" dirty="0"/>
              <a:t>Early fusion / data-level fusion </a:t>
            </a:r>
          </a:p>
          <a:p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Late fusion / decision-level fusion </a:t>
            </a:r>
          </a:p>
          <a:p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Intermediate fusion</a:t>
            </a: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622550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A576-C771-8349-ADCF-E471501E3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C363E-445D-F24E-919F-AA1F9FC0C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317883" cy="4469686"/>
          </a:xfrm>
        </p:spPr>
        <p:txBody>
          <a:bodyPr>
            <a:normAutofit fontScale="92500" lnSpcReduction="10000"/>
          </a:bodyPr>
          <a:lstStyle/>
          <a:p>
            <a:r>
              <a:rPr lang="en-US" sz="2700" dirty="0"/>
              <a:t>Fusing multiple data before conducting the analysis</a:t>
            </a:r>
          </a:p>
          <a:p>
            <a:r>
              <a:rPr lang="en-US" sz="2700" dirty="0"/>
              <a:t>Fuse at the input level </a:t>
            </a:r>
          </a:p>
          <a:p>
            <a:r>
              <a:rPr lang="en-US" sz="2700" dirty="0"/>
              <a:t>Approaches</a:t>
            </a:r>
          </a:p>
          <a:p>
            <a:pPr lvl="1"/>
            <a:r>
              <a:rPr lang="en-US" sz="2500" dirty="0"/>
              <a:t>Combining data by removing the correlation between two sensors</a:t>
            </a:r>
          </a:p>
          <a:p>
            <a:pPr lvl="1"/>
            <a:r>
              <a:rPr lang="en-US" sz="2500" dirty="0"/>
              <a:t>Fusing data at its lower dimensional common space</a:t>
            </a:r>
          </a:p>
          <a:p>
            <a:r>
              <a:rPr lang="en-US" sz="2700" dirty="0"/>
              <a:t>Statistical solutions: </a:t>
            </a:r>
          </a:p>
          <a:p>
            <a:pPr lvl="1"/>
            <a:r>
              <a:rPr lang="en-US" sz="2500" dirty="0"/>
              <a:t>Principal component analysis (PCA)</a:t>
            </a:r>
          </a:p>
          <a:p>
            <a:pPr lvl="1"/>
            <a:r>
              <a:rPr lang="en-US" sz="2500" dirty="0"/>
              <a:t>Canonical correlation analysis</a:t>
            </a:r>
          </a:p>
          <a:p>
            <a:pPr lvl="1"/>
            <a:r>
              <a:rPr lang="en-US" sz="2500" dirty="0"/>
              <a:t>Independent component analysis</a:t>
            </a:r>
          </a:p>
        </p:txBody>
      </p:sp>
    </p:spTree>
    <p:extLst>
      <p:ext uri="{BB962C8B-B14F-4D97-AF65-F5344CB8AC3E}">
        <p14:creationId xmlns:p14="http://schemas.microsoft.com/office/powerpoint/2010/main" val="2866768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A576-C771-8349-ADCF-E471501E3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C363E-445D-F24E-919F-AA1F9FC0C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317883" cy="4469686"/>
          </a:xfrm>
        </p:spPr>
        <p:txBody>
          <a:bodyPr>
            <a:normAutofit lnSpcReduction="10000"/>
          </a:bodyPr>
          <a:lstStyle/>
          <a:p>
            <a:r>
              <a:rPr lang="en-US" sz="2700" dirty="0"/>
              <a:t>Note:</a:t>
            </a:r>
          </a:p>
          <a:p>
            <a:r>
              <a:rPr lang="en-US" sz="2700" dirty="0"/>
              <a:t>Applied to: raw or pre-processed sensor data </a:t>
            </a:r>
          </a:p>
          <a:p>
            <a:r>
              <a:rPr lang="en-US" sz="2700" dirty="0"/>
              <a:t>Extract features before fusion</a:t>
            </a:r>
          </a:p>
          <a:p>
            <a:endParaRPr lang="en-US" sz="2700" dirty="0"/>
          </a:p>
          <a:p>
            <a:r>
              <a:rPr lang="en-US" sz="2700" dirty="0"/>
              <a:t>Challenging: </a:t>
            </a:r>
          </a:p>
          <a:p>
            <a:r>
              <a:rPr lang="en-US" sz="2700" dirty="0"/>
              <a:t>Synchronization of data source: </a:t>
            </a:r>
          </a:p>
          <a:p>
            <a:pPr lvl="1"/>
            <a:r>
              <a:rPr lang="en-US" sz="2500" dirty="0"/>
              <a:t>E.g., one data source is discrete and the others are continuous</a:t>
            </a:r>
          </a:p>
          <a:p>
            <a:r>
              <a:rPr lang="en-US" sz="2700" dirty="0"/>
              <a:t>Converting data into a single feature vector</a:t>
            </a:r>
          </a:p>
          <a:p>
            <a:pPr lvl="1"/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7134493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A576-C771-8349-ADCF-E471501E3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fusion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6A3103D-F7BF-594C-97D4-797868F5FA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5" t="4695" r="5850"/>
          <a:stretch/>
        </p:blipFill>
        <p:spPr bwMode="auto">
          <a:xfrm>
            <a:off x="5212065" y="1888236"/>
            <a:ext cx="6706132" cy="4694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D0B52E-844C-D743-8676-6589C8445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458" y="2000526"/>
            <a:ext cx="5456321" cy="4469686"/>
          </a:xfrm>
        </p:spPr>
        <p:txBody>
          <a:bodyPr>
            <a:normAutofit/>
          </a:bodyPr>
          <a:lstStyle/>
          <a:p>
            <a:pPr lvl="1"/>
            <a:r>
              <a:rPr lang="en-US" sz="2500" dirty="0"/>
              <a:t>Assumption of early data fusion: </a:t>
            </a:r>
          </a:p>
          <a:p>
            <a:pPr marL="324000" lvl="1" indent="0">
              <a:buNone/>
            </a:pPr>
            <a:r>
              <a:rPr lang="en-US" sz="2500" dirty="0"/>
              <a:t>Multiple data sources are conditional independent. </a:t>
            </a:r>
          </a:p>
          <a:p>
            <a:pPr marL="324000" lvl="1" indent="0">
              <a:buNone/>
            </a:pPr>
            <a:endParaRPr lang="en-US" sz="2500" dirty="0"/>
          </a:p>
          <a:p>
            <a:pPr marL="324000" lvl="1" indent="0">
              <a:buNone/>
            </a:pPr>
            <a:r>
              <a:rPr lang="en-US" sz="2500" dirty="0"/>
              <a:t>Would this be always true? </a:t>
            </a:r>
          </a:p>
          <a:p>
            <a:pPr marL="324000" lvl="1" indent="0">
              <a:buNone/>
            </a:pPr>
            <a:r>
              <a:rPr lang="en-US" sz="2500" dirty="0"/>
              <a:t>If not,  example(s)?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160F10-7C3E-5B43-A7FC-35D5B6048464}"/>
              </a:ext>
            </a:extLst>
          </p:cNvPr>
          <p:cNvSpPr txBox="1"/>
          <p:nvPr/>
        </p:nvSpPr>
        <p:spPr>
          <a:xfrm>
            <a:off x="3441542" y="5253925"/>
            <a:ext cx="10839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highlight>
                  <a:srgbClr val="00FF00"/>
                </a:highlight>
              </a:rPr>
              <a:t>Video </a:t>
            </a:r>
          </a:p>
        </p:txBody>
      </p:sp>
    </p:spTree>
    <p:extLst>
      <p:ext uri="{BB962C8B-B14F-4D97-AF65-F5344CB8AC3E}">
        <p14:creationId xmlns:p14="http://schemas.microsoft.com/office/powerpoint/2010/main" val="156698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A576-C771-8349-ADCF-E471501E3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fusion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D0B52E-844C-D743-8676-6589C8445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458" y="2000526"/>
            <a:ext cx="11623728" cy="1781060"/>
          </a:xfrm>
        </p:spPr>
        <p:txBody>
          <a:bodyPr>
            <a:normAutofit/>
          </a:bodyPr>
          <a:lstStyle/>
          <a:p>
            <a:pPr lvl="1"/>
            <a:r>
              <a:rPr lang="en-US" sz="2700" dirty="0"/>
              <a:t>Methods: </a:t>
            </a:r>
          </a:p>
          <a:p>
            <a:pPr lvl="1"/>
            <a:r>
              <a:rPr lang="en-US" sz="2700" dirty="0"/>
              <a:t>Concatenate features in a multimodal stream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DE565F-224A-934C-8176-DE1B34040EEF}"/>
              </a:ext>
            </a:extLst>
          </p:cNvPr>
          <p:cNvSpPr txBox="1"/>
          <p:nvPr/>
        </p:nvSpPr>
        <p:spPr>
          <a:xfrm>
            <a:off x="6096000" y="3827629"/>
            <a:ext cx="56702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highlight>
                  <a:srgbClr val="00FF00"/>
                </a:highlight>
              </a:rPr>
              <a:t>Simplest form of an early-stage data fusion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4CDB261-7F82-834F-802B-335C809BED5F}"/>
              </a:ext>
            </a:extLst>
          </p:cNvPr>
          <p:cNvGrpSpPr/>
          <p:nvPr/>
        </p:nvGrpSpPr>
        <p:grpSpPr>
          <a:xfrm>
            <a:off x="759094" y="3781586"/>
            <a:ext cx="5778448" cy="2857500"/>
            <a:chOff x="759094" y="3781586"/>
            <a:chExt cx="5778448" cy="2857500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763D077-DE7B-7A4B-BDAD-D05A2AC30444}"/>
                </a:ext>
              </a:extLst>
            </p:cNvPr>
            <p:cNvSpPr txBox="1">
              <a:spLocks/>
            </p:cNvSpPr>
            <p:nvPr/>
          </p:nvSpPr>
          <p:spPr>
            <a:xfrm>
              <a:off x="3339726" y="4374784"/>
              <a:ext cx="3197816" cy="178106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306000" indent="-30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24000" lvl="1" indent="0">
                <a:buNone/>
              </a:pPr>
              <a:r>
                <a:rPr lang="en-US" sz="2700" dirty="0"/>
                <a:t>Any concerns? </a:t>
              </a:r>
            </a:p>
          </p:txBody>
        </p:sp>
        <p:pic>
          <p:nvPicPr>
            <p:cNvPr id="4100" name="Picture 4" descr="question mark | 3d human with a red question mark | Damián Navas | Flickr">
              <a:extLst>
                <a:ext uri="{FF2B5EF4-FFF2-40B4-BE49-F238E27FC236}">
                  <a16:creationId xmlns:a16="http://schemas.microsoft.com/office/drawing/2014/main" id="{9B8FF1A5-D8E3-8248-A730-B3800F4628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9094" y="3781586"/>
              <a:ext cx="285750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7365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A576-C771-8349-ADCF-E471501E3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fusion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D0B52E-844C-D743-8676-6589C8445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136" y="1647940"/>
            <a:ext cx="11623728" cy="1781060"/>
          </a:xfrm>
        </p:spPr>
        <p:txBody>
          <a:bodyPr>
            <a:normAutofit/>
          </a:bodyPr>
          <a:lstStyle/>
          <a:p>
            <a:pPr lvl="1"/>
            <a:r>
              <a:rPr lang="en-US" sz="2700" dirty="0"/>
              <a:t>Methods: </a:t>
            </a:r>
          </a:p>
          <a:p>
            <a:pPr lvl="1"/>
            <a:r>
              <a:rPr lang="en-US" sz="2700" dirty="0"/>
              <a:t>Concatenate features in a multimodal stream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DE565F-224A-934C-8176-DE1B34040EEF}"/>
              </a:ext>
            </a:extLst>
          </p:cNvPr>
          <p:cNvSpPr txBox="1"/>
          <p:nvPr/>
        </p:nvSpPr>
        <p:spPr>
          <a:xfrm>
            <a:off x="6096000" y="3190473"/>
            <a:ext cx="56702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highlight>
                  <a:srgbClr val="00FF00"/>
                </a:highlight>
              </a:rPr>
              <a:t>Simplest form of an early-stage data fusion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6545158-597A-BD49-AB7E-AFDFBBDA3ED4}"/>
              </a:ext>
            </a:extLst>
          </p:cNvPr>
          <p:cNvSpPr txBox="1">
            <a:spLocks/>
          </p:cNvSpPr>
          <p:nvPr/>
        </p:nvSpPr>
        <p:spPr>
          <a:xfrm>
            <a:off x="284136" y="3667526"/>
            <a:ext cx="11623728" cy="3058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700" dirty="0"/>
              <a:t>Concerns / disadvantages: </a:t>
            </a:r>
          </a:p>
          <a:p>
            <a:pPr marL="630000" lvl="2" indent="0">
              <a:buNone/>
            </a:pPr>
            <a:r>
              <a:rPr lang="en-US" sz="2500" dirty="0"/>
              <a:t>1. A large amount of data will be deducted to make a common ground before fusion </a:t>
            </a:r>
          </a:p>
          <a:p>
            <a:pPr marL="630000" lvl="2" indent="0">
              <a:buNone/>
            </a:pPr>
            <a:r>
              <a:rPr lang="en-US" sz="2500" dirty="0"/>
              <a:t>2. Synchronizing the timestamp of the different modalities</a:t>
            </a:r>
          </a:p>
          <a:p>
            <a:pPr marL="630000" lvl="2" indent="0">
              <a:buNone/>
            </a:pPr>
            <a:r>
              <a:rPr lang="en-US" sz="2500" dirty="0"/>
              <a:t>	solution: collect data / signals at a common sampling rate. </a:t>
            </a:r>
          </a:p>
        </p:txBody>
      </p:sp>
    </p:spTree>
    <p:extLst>
      <p:ext uri="{BB962C8B-B14F-4D97-AF65-F5344CB8AC3E}">
        <p14:creationId xmlns:p14="http://schemas.microsoft.com/office/powerpoint/2010/main" val="485559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A576-C771-8349-ADCF-E471501E3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fusion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D0B52E-844C-D743-8676-6589C8445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136" y="1647940"/>
            <a:ext cx="11029616" cy="4055436"/>
          </a:xfrm>
        </p:spPr>
        <p:txBody>
          <a:bodyPr>
            <a:normAutofit/>
          </a:bodyPr>
          <a:lstStyle/>
          <a:p>
            <a:pPr lvl="1"/>
            <a:r>
              <a:rPr lang="en-US" sz="2700" dirty="0"/>
              <a:t>Other Methods: </a:t>
            </a:r>
          </a:p>
          <a:p>
            <a:pPr lvl="1"/>
            <a:r>
              <a:rPr lang="en-US" sz="2700" dirty="0"/>
              <a:t>Training, pooling, and convolution fusion. </a:t>
            </a:r>
          </a:p>
          <a:p>
            <a:pPr marL="324000" lvl="1" indent="0">
              <a:buNone/>
            </a:pPr>
            <a:r>
              <a:rPr lang="en-US" sz="2000" dirty="0"/>
              <a:t>More information: </a:t>
            </a:r>
            <a:r>
              <a:rPr lang="en-US" sz="2000" i="1" dirty="0"/>
              <a:t> H. P. Martínez and G. N. </a:t>
            </a:r>
            <a:r>
              <a:rPr lang="en-US" sz="2000" i="1" dirty="0" err="1"/>
              <a:t>Yannakakis</a:t>
            </a:r>
            <a:r>
              <a:rPr lang="en-US" sz="2000" i="1" dirty="0"/>
              <a:t>, “Deep Multimodal Fusion,” 2014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95486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D1974-D919-044A-B15C-777D60D3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Multimodality Data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814CE-476E-E349-837F-F885FCB7B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Early fusion / data-level fusion </a:t>
            </a:r>
          </a:p>
          <a:p>
            <a:r>
              <a:rPr lang="en-US" sz="2700" dirty="0">
                <a:solidFill>
                  <a:schemeClr val="tx1"/>
                </a:solidFill>
              </a:rPr>
              <a:t>Late fusion / decision-level fusion </a:t>
            </a:r>
          </a:p>
          <a:p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Intermediate fusion</a:t>
            </a: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18063042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F6B-8546-3F41-AD51-C5E31BCB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 fusion / decision level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994D-519A-EB4F-8181-0D57ADDA3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664818"/>
            <a:ext cx="11377260" cy="562704"/>
          </a:xfrm>
        </p:spPr>
        <p:txBody>
          <a:bodyPr>
            <a:normAutofit lnSpcReduction="10000"/>
          </a:bodyPr>
          <a:lstStyle/>
          <a:p>
            <a:r>
              <a:rPr lang="en-US" sz="2700" dirty="0"/>
              <a:t>Use data sources </a:t>
            </a:r>
            <a:r>
              <a:rPr lang="en-US" sz="2700" dirty="0">
                <a:highlight>
                  <a:srgbClr val="00FF00"/>
                </a:highlight>
              </a:rPr>
              <a:t>independently</a:t>
            </a:r>
            <a:r>
              <a:rPr lang="en-US" sz="2700" dirty="0"/>
              <a:t> followed by fusion at a decision-making stage</a:t>
            </a:r>
          </a:p>
          <a:p>
            <a:endParaRPr lang="en-US" sz="2700" dirty="0"/>
          </a:p>
          <a:p>
            <a:pPr lvl="1"/>
            <a:endParaRPr lang="en-US" sz="2500" dirty="0"/>
          </a:p>
          <a:p>
            <a:endParaRPr lang="en-US" sz="2700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45AC6E0-F9A3-C349-B21F-7F57E8BC7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874" y="2400044"/>
            <a:ext cx="6850252" cy="415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229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E0D586-F373-804C-AA0D-6388856C0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0" y="826346"/>
            <a:ext cx="3171905" cy="10138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Why smart agriculture</a:t>
            </a:r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386C9-33B8-E64F-A986-BFC4167D5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10" y="2052084"/>
            <a:ext cx="3033249" cy="3856229"/>
          </a:xfrm>
        </p:spPr>
        <p:txBody>
          <a:bodyPr anchor="t">
            <a:normAutofit/>
          </a:bodyPr>
          <a:lstStyle/>
          <a:p>
            <a:endParaRPr lang="en-US" sz="1600" dirty="0">
              <a:solidFill>
                <a:srgbClr val="FFFFFF"/>
              </a:solidFill>
            </a:endParaRPr>
          </a:p>
          <a:p>
            <a:pPr algn="just"/>
            <a:r>
              <a:rPr lang="en-US" sz="1600" dirty="0">
                <a:solidFill>
                  <a:srgbClr val="FFFFFF"/>
                </a:solidFill>
              </a:rPr>
              <a:t> </a:t>
            </a:r>
            <a:r>
              <a:rPr lang="en-US" sz="2000" dirty="0">
                <a:solidFill>
                  <a:srgbClr val="FFFFFF"/>
                </a:solidFill>
              </a:rPr>
              <a:t>The world's population will increase </a:t>
            </a:r>
            <a:r>
              <a:rPr lang="en-US" sz="2000" dirty="0">
                <a:solidFill>
                  <a:srgbClr val="FFFFFF"/>
                </a:solidFill>
                <a:highlight>
                  <a:srgbClr val="FF0000"/>
                </a:highlight>
              </a:rPr>
              <a:t>by 2 billion </a:t>
            </a:r>
            <a:r>
              <a:rPr lang="en-US" sz="2000" dirty="0">
                <a:solidFill>
                  <a:srgbClr val="FFFFFF"/>
                </a:solidFill>
              </a:rPr>
              <a:t>people by 2050, requiring a </a:t>
            </a:r>
            <a:r>
              <a:rPr lang="en-US" sz="2000" dirty="0">
                <a:solidFill>
                  <a:srgbClr val="FFFFFF"/>
                </a:solidFill>
                <a:highlight>
                  <a:srgbClr val="FF0000"/>
                </a:highlight>
              </a:rPr>
              <a:t>60% increase </a:t>
            </a:r>
            <a:r>
              <a:rPr lang="en-US" sz="2000" dirty="0">
                <a:solidFill>
                  <a:srgbClr val="FFFFFF"/>
                </a:solidFill>
              </a:rPr>
              <a:t>in food productivity to feed them</a:t>
            </a:r>
          </a:p>
        </p:txBody>
      </p:sp>
      <p:pic>
        <p:nvPicPr>
          <p:cNvPr id="2052" name="Picture 4" descr="15 GIFs That Show How The World&amp;amp;#39;s Population Will Look Totally Different In  The Year 2100">
            <a:extLst>
              <a:ext uri="{FF2B5EF4-FFF2-40B4-BE49-F238E27FC236}">
                <a16:creationId xmlns:a16="http://schemas.microsoft.com/office/drawing/2014/main" id="{C76389B6-5D46-D445-897C-8468CF43D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56031" y="614407"/>
            <a:ext cx="4437280" cy="576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96833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F6B-8546-3F41-AD51-C5E31BCB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 fusion / decision level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994D-519A-EB4F-8181-0D57ADDA3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377260" cy="4362808"/>
          </a:xfrm>
        </p:spPr>
        <p:txBody>
          <a:bodyPr>
            <a:normAutofit/>
          </a:bodyPr>
          <a:lstStyle/>
          <a:p>
            <a:r>
              <a:rPr lang="en-US" sz="2700" dirty="0"/>
              <a:t>Use data sources </a:t>
            </a:r>
            <a:r>
              <a:rPr lang="en-US" sz="2700" dirty="0">
                <a:highlight>
                  <a:srgbClr val="00FF00"/>
                </a:highlight>
              </a:rPr>
              <a:t>independently</a:t>
            </a:r>
            <a:r>
              <a:rPr lang="en-US" sz="2700" dirty="0"/>
              <a:t> followed by fusion at a decision-making stage</a:t>
            </a:r>
          </a:p>
          <a:p>
            <a:r>
              <a:rPr lang="en-US" sz="2700" dirty="0"/>
              <a:t>Methods to finally combine each of the independently trained models: </a:t>
            </a:r>
          </a:p>
          <a:p>
            <a:pPr marL="594000" lvl="2" indent="0">
              <a:buNone/>
            </a:pPr>
            <a:r>
              <a:rPr lang="en-US" sz="2200" dirty="0"/>
              <a:t>Bayes rules</a:t>
            </a:r>
          </a:p>
          <a:p>
            <a:pPr marL="594000" lvl="2" indent="0">
              <a:buNone/>
            </a:pPr>
            <a:r>
              <a:rPr lang="en-US" sz="2200" dirty="0"/>
              <a:t>Max-fusion </a:t>
            </a:r>
          </a:p>
          <a:p>
            <a:pPr marL="594000" lvl="2" indent="0">
              <a:buNone/>
            </a:pPr>
            <a:r>
              <a:rPr lang="en-US" sz="2200" dirty="0"/>
              <a:t>Average-fusion</a:t>
            </a:r>
          </a:p>
          <a:p>
            <a:pPr lvl="1"/>
            <a:endParaRPr lang="en-US" sz="2300" dirty="0"/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15857887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F6B-8546-3F41-AD51-C5E31BCB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 fusion / decision level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994D-519A-EB4F-8181-0D57ADDA3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377260" cy="436280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700" dirty="0"/>
          </a:p>
          <a:p>
            <a:r>
              <a:rPr lang="en-US" sz="2700" dirty="0"/>
              <a:t>Pros and cons: </a:t>
            </a:r>
          </a:p>
          <a:p>
            <a:r>
              <a:rPr lang="en-US" sz="2700" dirty="0"/>
              <a:t>Good for data sources varies (e.g., different sampling rate, data dimensionality, and unit of measurement). </a:t>
            </a:r>
          </a:p>
          <a:p>
            <a:r>
              <a:rPr lang="en-US" sz="2700" dirty="0"/>
              <a:t>Offer better performance </a:t>
            </a:r>
          </a:p>
          <a:p>
            <a:pPr lvl="1"/>
            <a:r>
              <a:rPr lang="en-US" sz="2500" dirty="0"/>
              <a:t>Why? </a:t>
            </a:r>
          </a:p>
          <a:p>
            <a:pPr lvl="1"/>
            <a:endParaRPr lang="en-US" sz="2500" dirty="0"/>
          </a:p>
          <a:p>
            <a:endParaRPr lang="en-US" sz="27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F0BB70-1550-9545-93CC-738C4FE17049}"/>
              </a:ext>
            </a:extLst>
          </p:cNvPr>
          <p:cNvSpPr txBox="1"/>
          <p:nvPr/>
        </p:nvSpPr>
        <p:spPr>
          <a:xfrm>
            <a:off x="2667989" y="5294070"/>
            <a:ext cx="96585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highlight>
                  <a:srgbClr val="00FF00"/>
                </a:highlight>
              </a:rPr>
              <a:t> errors from multiple models are dealt with independently </a:t>
            </a:r>
          </a:p>
          <a:p>
            <a:r>
              <a:rPr lang="en-US" sz="2500" dirty="0">
                <a:highlight>
                  <a:srgbClr val="00FF00"/>
                </a:highlight>
              </a:rPr>
              <a:t>— thus error are uncorrelated</a:t>
            </a:r>
          </a:p>
        </p:txBody>
      </p:sp>
    </p:spTree>
    <p:extLst>
      <p:ext uri="{BB962C8B-B14F-4D97-AF65-F5344CB8AC3E}">
        <p14:creationId xmlns:p14="http://schemas.microsoft.com/office/powerpoint/2010/main" val="371493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D1974-D919-044A-B15C-777D60D3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Multimodality Data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814CE-476E-E349-837F-F885FCB7B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Early fusion / data-level fusion </a:t>
            </a:r>
          </a:p>
          <a:p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Late fusion / decision-level fusion </a:t>
            </a:r>
          </a:p>
          <a:p>
            <a:r>
              <a:rPr lang="en-US" sz="2700" dirty="0">
                <a:solidFill>
                  <a:schemeClr val="tx1"/>
                </a:solidFill>
              </a:rPr>
              <a:t>Intermediate fusion</a:t>
            </a: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13525273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F6B-8546-3F41-AD51-C5E31BCB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fusion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DD7778C9-DA75-BB4E-A09C-46D1F7FEF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176" y="1977863"/>
            <a:ext cx="7124700" cy="448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79529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F6B-8546-3F41-AD51-C5E31BCB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994D-519A-EB4F-8181-0D57ADDA3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74" y="2655509"/>
            <a:ext cx="11610808" cy="46775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2700" dirty="0"/>
          </a:p>
          <a:p>
            <a:r>
              <a:rPr lang="en-US" sz="2700" dirty="0"/>
              <a:t>Based on deep neural network</a:t>
            </a:r>
          </a:p>
          <a:p>
            <a:r>
              <a:rPr lang="en-US" sz="2700" dirty="0"/>
              <a:t>Fuse different modalities representations / features into a single hidden layer</a:t>
            </a:r>
          </a:p>
          <a:p>
            <a:pPr marL="324000" lvl="1" indent="0">
              <a:buNone/>
            </a:pPr>
            <a:r>
              <a:rPr lang="en-US" sz="2500" dirty="0"/>
              <a:t>	The model learns a joint representation / feature of each of the modalities.</a:t>
            </a:r>
          </a:p>
          <a:p>
            <a:r>
              <a:rPr lang="en-US" sz="2700" dirty="0"/>
              <a:t>Changes input data into a higher level of representation/ features through multiple layers</a:t>
            </a:r>
          </a:p>
          <a:p>
            <a:r>
              <a:rPr lang="en-US" sz="2700" dirty="0"/>
              <a:t>Each individual layer operates linear and nonlinear functions </a:t>
            </a:r>
          </a:p>
          <a:p>
            <a:pPr marL="594000" lvl="2" indent="0">
              <a:buNone/>
            </a:pPr>
            <a:r>
              <a:rPr lang="en-US" sz="2300" dirty="0"/>
              <a:t>To transform the input data’s scale, skew and swing </a:t>
            </a:r>
          </a:p>
          <a:p>
            <a:pPr marL="594000" lvl="2" indent="0">
              <a:buNone/>
            </a:pPr>
            <a:r>
              <a:rPr lang="en-US" sz="2300" dirty="0"/>
              <a:t>To give a new representation of the original input data</a:t>
            </a:r>
          </a:p>
          <a:p>
            <a:pPr marL="594000" lvl="2" indent="0">
              <a:buNone/>
            </a:pPr>
            <a:endParaRPr lang="en-US" sz="2300" dirty="0"/>
          </a:p>
          <a:p>
            <a:pPr lvl="1"/>
            <a:endParaRPr lang="en-US" sz="2500" dirty="0"/>
          </a:p>
          <a:p>
            <a:endParaRPr lang="en-US" sz="2500" dirty="0"/>
          </a:p>
          <a:p>
            <a:pPr lvl="1"/>
            <a:endParaRPr lang="en-US" sz="2500" dirty="0"/>
          </a:p>
          <a:p>
            <a:endParaRPr lang="en-US" sz="27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F39C6D8-F85A-B245-B1F0-E0D606F9F0AC}"/>
              </a:ext>
            </a:extLst>
          </p:cNvPr>
          <p:cNvSpPr/>
          <p:nvPr/>
        </p:nvSpPr>
        <p:spPr>
          <a:xfrm>
            <a:off x="3491345" y="3111335"/>
            <a:ext cx="4619502" cy="558140"/>
          </a:xfrm>
          <a:prstGeom prst="ellipse">
            <a:avLst/>
          </a:prstGeom>
          <a:noFill/>
          <a:ln w="539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5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F6B-8546-3F41-AD51-C5E31BCB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994D-519A-EB4F-8181-0D57ADDA3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963" y="1968285"/>
            <a:ext cx="11468745" cy="536241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700" dirty="0"/>
          </a:p>
          <a:p>
            <a:r>
              <a:rPr lang="en-US" sz="2700" dirty="0"/>
              <a:t>Features can be learned from different kinds of layers including: </a:t>
            </a:r>
          </a:p>
          <a:p>
            <a:pPr marL="324000" lvl="1" indent="0">
              <a:buNone/>
            </a:pPr>
            <a:r>
              <a:rPr lang="en-US" sz="2100" dirty="0"/>
              <a:t>	</a:t>
            </a:r>
            <a:r>
              <a:rPr lang="en-US" sz="2200" dirty="0"/>
              <a:t>2D convolution</a:t>
            </a:r>
            <a:r>
              <a:rPr lang="en-US" sz="2100" dirty="0"/>
              <a:t>; 3D convolution and fully connected</a:t>
            </a:r>
          </a:p>
          <a:p>
            <a:r>
              <a:rPr lang="en-US" sz="2500" dirty="0"/>
              <a:t>The layer where the fusion of different modality features happened – called</a:t>
            </a:r>
          </a:p>
          <a:p>
            <a:pPr marL="324000" lvl="1" indent="0">
              <a:buNone/>
            </a:pPr>
            <a:r>
              <a:rPr lang="en-US" sz="2300" dirty="0"/>
              <a:t>	</a:t>
            </a:r>
            <a:r>
              <a:rPr lang="en-US" sz="2200" dirty="0"/>
              <a:t>A fusion layer or a shared representation / feature layer</a:t>
            </a:r>
          </a:p>
          <a:p>
            <a:pPr marL="324000" lvl="1" indent="0">
              <a:buNone/>
            </a:pPr>
            <a:endParaRPr lang="en-US" sz="2200" dirty="0"/>
          </a:p>
          <a:p>
            <a:endParaRPr lang="en-US" sz="2500" dirty="0"/>
          </a:p>
          <a:p>
            <a:pPr lvl="1"/>
            <a:endParaRPr lang="en-US" sz="2500" dirty="0"/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12443194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F6B-8546-3F41-AD51-C5E31BCB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994D-519A-EB4F-8181-0D57ADDA3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96" y="1506846"/>
            <a:ext cx="11610808" cy="42335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700" dirty="0"/>
          </a:p>
          <a:p>
            <a:r>
              <a:rPr lang="en-US" sz="2700" dirty="0"/>
              <a:t>Method to improve deep multimodal fusion performance </a:t>
            </a:r>
          </a:p>
          <a:p>
            <a:pPr marL="0" indent="0">
              <a:buNone/>
            </a:pPr>
            <a:r>
              <a:rPr lang="en-US" sz="2700" dirty="0"/>
              <a:t>	</a:t>
            </a:r>
            <a:r>
              <a:rPr lang="en-US" sz="2500" dirty="0"/>
              <a:t>Reduce dimensionality of the data (PCA, autoencoders)</a:t>
            </a:r>
          </a:p>
          <a:p>
            <a:pPr marL="594000" lvl="2" indent="0">
              <a:buNone/>
            </a:pPr>
            <a:r>
              <a:rPr lang="en-US" sz="2200" dirty="0"/>
              <a:t>	</a:t>
            </a:r>
            <a:r>
              <a:rPr lang="en-US" sz="2200" dirty="0">
                <a:highlight>
                  <a:srgbClr val="00FF00"/>
                </a:highlight>
              </a:rPr>
              <a:t>how to use autoencoders</a:t>
            </a:r>
            <a:r>
              <a:rPr lang="en-US" sz="2200" dirty="0"/>
              <a:t>: after constructing a fusion layer or shared representation layer, </a:t>
            </a:r>
          </a:p>
          <a:p>
            <a:pPr marL="594000" lvl="2" indent="0">
              <a:buNone/>
            </a:pPr>
            <a:r>
              <a:rPr lang="en-US" sz="2200" dirty="0"/>
              <a:t>	reduce the dimensionality of the network. </a:t>
            </a:r>
          </a:p>
          <a:p>
            <a:endParaRPr lang="en-US" sz="2500" dirty="0"/>
          </a:p>
          <a:p>
            <a:pPr lvl="1"/>
            <a:endParaRPr lang="en-US" sz="2500" dirty="0"/>
          </a:p>
          <a:p>
            <a:endParaRPr lang="en-US" sz="2700" dirty="0"/>
          </a:p>
        </p:txBody>
      </p:sp>
      <p:pic>
        <p:nvPicPr>
          <p:cNvPr id="10242" name="Picture 2" descr="1 — First Step to Generative Deep Learning with Autoencoders | by Kıvanç  Yüksel | Medium">
            <a:extLst>
              <a:ext uri="{FF2B5EF4-FFF2-40B4-BE49-F238E27FC236}">
                <a16:creationId xmlns:a16="http://schemas.microsoft.com/office/drawing/2014/main" id="{4AACC079-6840-494B-9A4E-ADD19B812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03" y="4060556"/>
            <a:ext cx="6002501" cy="273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61037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F6B-8546-3F41-AD51-C5E31BCB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994D-519A-EB4F-8181-0D57ADDA3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377260" cy="436280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700" dirty="0"/>
          </a:p>
          <a:p>
            <a:r>
              <a:rPr lang="en-US" sz="2700" dirty="0"/>
              <a:t>Pros and Cons: </a:t>
            </a:r>
          </a:p>
          <a:p>
            <a:r>
              <a:rPr lang="en-US" sz="2700" dirty="0"/>
              <a:t>Most flexible method: allows for data fusion at different stages of model training</a:t>
            </a:r>
          </a:p>
          <a:p>
            <a:r>
              <a:rPr lang="en-US" sz="2700" dirty="0"/>
              <a:t>NN based multimodal data fusion has greatly improved performance. </a:t>
            </a:r>
          </a:p>
          <a:p>
            <a:r>
              <a:rPr lang="en-US" sz="2800" dirty="0"/>
              <a:t>Overfitting problem if fusing multiple modality features / weights in a single layer</a:t>
            </a:r>
            <a:endParaRPr lang="en-US" sz="2700" dirty="0"/>
          </a:p>
          <a:p>
            <a:endParaRPr lang="en-US" sz="2500" dirty="0"/>
          </a:p>
          <a:p>
            <a:pPr lvl="1"/>
            <a:endParaRPr lang="en-US" sz="2500" dirty="0"/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29304847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F6B-8546-3F41-AD51-C5E31BCB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994D-519A-EB4F-8181-0D57ADDA3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377260" cy="436280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700" dirty="0"/>
          </a:p>
          <a:p>
            <a:r>
              <a:rPr lang="en-US" sz="2700" dirty="0"/>
              <a:t>Other methods:</a:t>
            </a:r>
          </a:p>
          <a:p>
            <a:r>
              <a:rPr lang="en-US" sz="2700" dirty="0"/>
              <a:t>“slow-fusion” network:</a:t>
            </a:r>
          </a:p>
          <a:p>
            <a:pPr marL="594000" lvl="2" indent="0">
              <a:buNone/>
            </a:pPr>
            <a:r>
              <a:rPr lang="en-US" sz="2300" dirty="0"/>
              <a:t>video stream features are gradually fused across multiple fusion layers</a:t>
            </a:r>
          </a:p>
          <a:p>
            <a:pPr marL="594000" lvl="2" indent="0">
              <a:buNone/>
            </a:pPr>
            <a:r>
              <a:rPr lang="en-US" sz="2300" dirty="0"/>
              <a:t>Good for a large-scale video stream classification </a:t>
            </a:r>
          </a:p>
          <a:p>
            <a:r>
              <a:rPr lang="en-US" sz="2700" dirty="0"/>
              <a:t>Fuse highly correlated input modalities first and less correlated ones progressively after </a:t>
            </a:r>
          </a:p>
          <a:p>
            <a:pPr marL="594000" lvl="2" indent="0">
              <a:buNone/>
            </a:pPr>
            <a:r>
              <a:rPr lang="en-US" sz="2300" dirty="0"/>
              <a:t>E.g., visual input modalities first, then motion input modal, then audio input modalities</a:t>
            </a:r>
          </a:p>
          <a:p>
            <a:endParaRPr lang="en-US" sz="2500" dirty="0"/>
          </a:p>
          <a:p>
            <a:pPr lvl="1"/>
            <a:endParaRPr lang="en-US" sz="2500" dirty="0"/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969345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C726A-8753-344D-A0E8-358BED382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58A11-2463-0549-AE68-5BCFA8F12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74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0D586-F373-804C-AA0D-6388856C0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0" y="826346"/>
            <a:ext cx="6164228" cy="568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Why smart agriculture</a:t>
            </a:r>
          </a:p>
        </p:txBody>
      </p:sp>
      <p:pic>
        <p:nvPicPr>
          <p:cNvPr id="3074" name="Picture 2" descr="New Studies Increase Confidence in NASA&amp;amp;#39;s Measure of Earth&amp;amp;#39;s Temperature – Climate  Change: Vital Signs of the Planet">
            <a:extLst>
              <a:ext uri="{FF2B5EF4-FFF2-40B4-BE49-F238E27FC236}">
                <a16:creationId xmlns:a16="http://schemas.microsoft.com/office/drawing/2014/main" id="{0DC1A94C-33C1-5841-AED9-B87E796AA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3970" y="3114469"/>
            <a:ext cx="6279354" cy="3532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32C11D-C782-B948-9932-745960DE4B55}"/>
              </a:ext>
            </a:extLst>
          </p:cNvPr>
          <p:cNvSpPr txBox="1"/>
          <p:nvPr/>
        </p:nvSpPr>
        <p:spPr>
          <a:xfrm>
            <a:off x="388972" y="1969476"/>
            <a:ext cx="113932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Global warming: </a:t>
            </a:r>
            <a:r>
              <a:rPr lang="en-US" sz="2000" b="1" dirty="0"/>
              <a:t>Earth's temperature has risen by 0.14° F (0.08° C) per decade since 1880</a:t>
            </a:r>
            <a:r>
              <a:rPr lang="en-US" sz="2000" dirty="0"/>
              <a:t>, and the rate of warming over the past 40 years is more than twice that: 0.32° F (0.18° C) per decade since 1981. 2020 was the second-warmest year on record based on NOAA's temperature data</a:t>
            </a:r>
          </a:p>
        </p:txBody>
      </p:sp>
    </p:spTree>
    <p:extLst>
      <p:ext uri="{BB962C8B-B14F-4D97-AF65-F5344CB8AC3E}">
        <p14:creationId xmlns:p14="http://schemas.microsoft.com/office/powerpoint/2010/main" val="16770520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F7106-76AC-984E-BC2C-942F45110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Fuse / combine multi-source data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4DF6703-1677-5D46-9E83-08D6049B8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072416"/>
            <a:ext cx="10131637" cy="430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33565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F7106-76AC-984E-BC2C-942F45110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Fuse / combine multi-source data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B33AB66-B718-5749-9D74-18EF5EA69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935" y="2008547"/>
            <a:ext cx="9677400" cy="4849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63988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80CC1-B906-2948-B3E0-E51612E8B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14A56-BB22-134B-BB51-B081E1EAD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166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6FEC8-7A5D-9C44-B86E-B886E2469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4D233-62F1-8843-BA8C-D947E0AAC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8255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6FEC8-7A5D-9C44-B86E-B886E2469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4D233-62F1-8843-BA8C-D947E0AAC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3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5488A97-33A3-3B42-88AF-1A659D674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631" y="798056"/>
            <a:ext cx="3603210" cy="16596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Why smart agriculture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194" name="Picture 2" descr="Farm Labor: Number of Farms and Workers by Decade, US">
            <a:extLst>
              <a:ext uri="{FF2B5EF4-FFF2-40B4-BE49-F238E27FC236}">
                <a16:creationId xmlns:a16="http://schemas.microsoft.com/office/drawing/2014/main" id="{7CEA8205-64C0-5E47-873D-A7DE9534A1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0" r="2254" b="-2"/>
          <a:stretch/>
        </p:blipFill>
        <p:spPr bwMode="auto">
          <a:xfrm>
            <a:off x="4654295" y="457200"/>
            <a:ext cx="7086151" cy="589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4A878E5-E339-E84F-9FC2-AAD8363A9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11" y="2340441"/>
            <a:ext cx="3033249" cy="3856229"/>
          </a:xfrm>
        </p:spPr>
        <p:txBody>
          <a:bodyPr anchor="t">
            <a:normAutofit/>
          </a:bodyPr>
          <a:lstStyle/>
          <a:p>
            <a:endParaRPr lang="en-US" sz="2000" dirty="0">
              <a:solidFill>
                <a:srgbClr val="FFFFFF"/>
              </a:solidFill>
            </a:endParaRPr>
          </a:p>
          <a:p>
            <a:pPr algn="just"/>
            <a:r>
              <a:rPr lang="en-US" sz="2000" dirty="0">
                <a:solidFill>
                  <a:srgbClr val="FFFFFF"/>
                </a:solidFill>
              </a:rPr>
              <a:t> Labor shortage of farm workers</a:t>
            </a:r>
          </a:p>
        </p:txBody>
      </p:sp>
    </p:spTree>
    <p:extLst>
      <p:ext uri="{BB962C8B-B14F-4D97-AF65-F5344CB8AC3E}">
        <p14:creationId xmlns:p14="http://schemas.microsoft.com/office/powerpoint/2010/main" val="1189818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0D586-F373-804C-AA0D-6388856C0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smart agriculture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386C9-33B8-E64F-A986-BFC4167D5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57050"/>
            <a:ext cx="11153608" cy="3975348"/>
          </a:xfrm>
        </p:spPr>
        <p:txBody>
          <a:bodyPr>
            <a:noAutofit/>
          </a:bodyPr>
          <a:lstStyle/>
          <a:p>
            <a:endParaRPr lang="en-US" sz="2200" dirty="0"/>
          </a:p>
          <a:p>
            <a:r>
              <a:rPr lang="en-US" sz="2200" dirty="0"/>
              <a:t> The world's population will increase by 2 billion people by 2050, requiring a </a:t>
            </a:r>
            <a:r>
              <a:rPr lang="en-US" sz="2200" dirty="0">
                <a:highlight>
                  <a:srgbClr val="FFFF00"/>
                </a:highlight>
              </a:rPr>
              <a:t>60% increase </a:t>
            </a:r>
            <a:r>
              <a:rPr lang="en-US" sz="2200" dirty="0"/>
              <a:t>in food productivity to feed them</a:t>
            </a:r>
          </a:p>
          <a:p>
            <a:endParaRPr lang="en-US" sz="1500" dirty="0"/>
          </a:p>
          <a:p>
            <a:r>
              <a:rPr lang="en-US" sz="2200" dirty="0"/>
              <a:t>Global spending on smart, connected agricultural technologies and systems, including AI and machine learning, is projected to </a:t>
            </a:r>
            <a:r>
              <a:rPr lang="en-US" sz="2200" b="1" dirty="0">
                <a:highlight>
                  <a:srgbClr val="FFFF00"/>
                </a:highlight>
              </a:rPr>
              <a:t>triple</a:t>
            </a:r>
            <a:r>
              <a:rPr lang="en-US" sz="2200" dirty="0"/>
              <a:t> in revenue by 2025, reaching $15.3 billion</a:t>
            </a:r>
          </a:p>
          <a:p>
            <a:endParaRPr lang="en-US" sz="1500" dirty="0"/>
          </a:p>
          <a:p>
            <a:r>
              <a:rPr lang="en-US" sz="2200" dirty="0"/>
              <a:t>Spending on AI technologies and solutions alone in Agriculture is predicted to </a:t>
            </a:r>
            <a:r>
              <a:rPr lang="en-US" sz="2200" dirty="0">
                <a:highlight>
                  <a:srgbClr val="FFFF00"/>
                </a:highlight>
              </a:rPr>
              <a:t>grow from $1 billion in 2020 </a:t>
            </a:r>
            <a:r>
              <a:rPr lang="en-US" sz="2200" dirty="0"/>
              <a:t>to $4 billion in 2026, attaining a Compound Annual Growth Rate (CAGR) of 25.5%</a:t>
            </a:r>
          </a:p>
          <a:p>
            <a:endParaRPr lang="en-US" sz="1500" dirty="0"/>
          </a:p>
          <a:p>
            <a:r>
              <a:rPr lang="en-US" sz="2200" dirty="0"/>
              <a:t>IoT-enabled Agricultural (</a:t>
            </a:r>
            <a:r>
              <a:rPr lang="en-US" sz="2200" dirty="0" err="1"/>
              <a:t>IoTAg</a:t>
            </a:r>
            <a:r>
              <a:rPr lang="en-US" sz="2200" dirty="0"/>
              <a:t>) monitoring is smart, connected agriculture's fastest-growing technology segment projected to reach </a:t>
            </a:r>
            <a:r>
              <a:rPr lang="en-US" sz="2200" dirty="0">
                <a:highlight>
                  <a:srgbClr val="FFFF00"/>
                </a:highlight>
              </a:rPr>
              <a:t>$4.5 billion by 2025</a:t>
            </a:r>
          </a:p>
        </p:txBody>
      </p:sp>
    </p:spTree>
    <p:extLst>
      <p:ext uri="{BB962C8B-B14F-4D97-AF65-F5344CB8AC3E}">
        <p14:creationId xmlns:p14="http://schemas.microsoft.com/office/powerpoint/2010/main" val="1667643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2727C-98EF-5147-9569-68299E30F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AGRICULTURE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CD98C81-EB4D-F543-B7CC-2E325AFBB7CA}"/>
              </a:ext>
            </a:extLst>
          </p:cNvPr>
          <p:cNvGrpSpPr/>
          <p:nvPr/>
        </p:nvGrpSpPr>
        <p:grpSpPr>
          <a:xfrm>
            <a:off x="581192" y="2849880"/>
            <a:ext cx="10467808" cy="2575560"/>
            <a:chOff x="581192" y="2194560"/>
            <a:chExt cx="10467808" cy="2575560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63E0B6A1-D204-4946-9610-4FDA48B5AE82}"/>
                </a:ext>
              </a:extLst>
            </p:cNvPr>
            <p:cNvSpPr/>
            <p:nvPr/>
          </p:nvSpPr>
          <p:spPr>
            <a:xfrm>
              <a:off x="3246120" y="2194560"/>
              <a:ext cx="4526280" cy="123444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dirty="0"/>
                <a:t>Agriculture Tasks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9487012B-9BCC-5341-AE3B-61564A39D200}"/>
                </a:ext>
              </a:extLst>
            </p:cNvPr>
            <p:cNvSpPr/>
            <p:nvPr/>
          </p:nvSpPr>
          <p:spPr>
            <a:xfrm>
              <a:off x="581192" y="4084320"/>
              <a:ext cx="3061168" cy="68580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Pre-harvesting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95A4DDF3-7085-8F4A-9553-1F8123623459}"/>
                </a:ext>
              </a:extLst>
            </p:cNvPr>
            <p:cNvSpPr/>
            <p:nvPr/>
          </p:nvSpPr>
          <p:spPr>
            <a:xfrm>
              <a:off x="4147352" y="4084320"/>
              <a:ext cx="3061168" cy="68580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harvesting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DC81E8CB-9F66-CF44-BF93-495946EEABFE}"/>
                </a:ext>
              </a:extLst>
            </p:cNvPr>
            <p:cNvSpPr/>
            <p:nvPr/>
          </p:nvSpPr>
          <p:spPr>
            <a:xfrm>
              <a:off x="7772400" y="4084320"/>
              <a:ext cx="3276600" cy="68580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Post-harvesting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F97356-DDB1-0645-B6F6-3A8514C23B84}"/>
                </a:ext>
              </a:extLst>
            </p:cNvPr>
            <p:cNvCxnSpPr/>
            <p:nvPr/>
          </p:nvCxnSpPr>
          <p:spPr>
            <a:xfrm flipH="1">
              <a:off x="2392680" y="3429000"/>
              <a:ext cx="1356360" cy="655320"/>
            </a:xfrm>
            <a:prstGeom prst="line">
              <a:avLst/>
            </a:prstGeom>
            <a:ln w="3492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E00F209-0FD1-7D48-A36A-ADEBD2888D3F}"/>
                </a:ext>
              </a:extLst>
            </p:cNvPr>
            <p:cNvCxnSpPr>
              <a:cxnSpLocks/>
            </p:cNvCxnSpPr>
            <p:nvPr/>
          </p:nvCxnSpPr>
          <p:spPr>
            <a:xfrm>
              <a:off x="7315200" y="3429000"/>
              <a:ext cx="1661160" cy="655320"/>
            </a:xfrm>
            <a:prstGeom prst="line">
              <a:avLst/>
            </a:prstGeom>
            <a:ln w="3492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6A4DB66-85CC-B744-9A24-EA00FD8E32F9}"/>
                </a:ext>
              </a:extLst>
            </p:cNvPr>
            <p:cNvCxnSpPr>
              <a:stCxn id="6" idx="2"/>
            </p:cNvCxnSpPr>
            <p:nvPr/>
          </p:nvCxnSpPr>
          <p:spPr>
            <a:xfrm>
              <a:off x="5509260" y="3429000"/>
              <a:ext cx="0" cy="655320"/>
            </a:xfrm>
            <a:prstGeom prst="line">
              <a:avLst/>
            </a:prstGeom>
            <a:ln w="3492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88714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0733153-C143-E444-9C09-750BB7EF7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AGRICULTURE</a:t>
            </a:r>
          </a:p>
        </p:txBody>
      </p:sp>
      <p:pic>
        <p:nvPicPr>
          <p:cNvPr id="6" name="Picture 5" descr="Diagram, timeline&#10;&#10;Description automatically generated">
            <a:extLst>
              <a:ext uri="{FF2B5EF4-FFF2-40B4-BE49-F238E27FC236}">
                <a16:creationId xmlns:a16="http://schemas.microsoft.com/office/drawing/2014/main" id="{5ACB274A-0ACC-9A42-9E6D-8E77EC37A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475" y="2118730"/>
            <a:ext cx="10433050" cy="445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982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D47D-6212-7049-A7DC-A104BF6B2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 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FA52A-661A-6F4C-B64E-EE0022E50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Overview (</a:t>
            </a:r>
            <a:r>
              <a:rPr lang="en-US" sz="2200" dirty="0" err="1"/>
              <a:t>youtube</a:t>
            </a:r>
            <a:r>
              <a:rPr lang="en-US" sz="2200" dirty="0"/>
              <a:t> </a:t>
            </a:r>
            <a:r>
              <a:rPr lang="en-US" sz="2200" dirty="0">
                <a:hlinkClick r:id="rId2"/>
              </a:rPr>
              <a:t>link</a:t>
            </a:r>
            <a:r>
              <a:rPr lang="en-US" sz="2200" dirty="0"/>
              <a:t> 0:30 – 2:17)</a:t>
            </a:r>
          </a:p>
          <a:p>
            <a:pPr lvl="1"/>
            <a:r>
              <a:rPr lang="en-US" sz="2000" dirty="0"/>
              <a:t>Improve crop yields </a:t>
            </a:r>
          </a:p>
          <a:p>
            <a:pPr lvl="1"/>
            <a:r>
              <a:rPr lang="en-US" sz="2000" dirty="0"/>
              <a:t>Reduce food production costs </a:t>
            </a:r>
          </a:p>
          <a:p>
            <a:pPr lvl="1"/>
            <a:endParaRPr lang="en-US" sz="2000" dirty="0"/>
          </a:p>
          <a:p>
            <a:r>
              <a:rPr lang="en-US" sz="2200" dirty="0"/>
              <a:t>IOT: sensors provide real-time data </a:t>
            </a:r>
          </a:p>
          <a:p>
            <a:pPr lvl="1"/>
            <a:r>
              <a:rPr lang="en-US" sz="2000" dirty="0">
                <a:hlinkClick r:id="rId3"/>
              </a:rPr>
              <a:t>Link</a:t>
            </a:r>
            <a:r>
              <a:rPr lang="en-US" sz="2000" dirty="0"/>
              <a:t>: 0:37- 1:34</a:t>
            </a:r>
          </a:p>
          <a:p>
            <a:endParaRPr lang="en-US" sz="2200" dirty="0"/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959A77-0A4B-3A41-8064-A9AE24A22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977" y="2101613"/>
            <a:ext cx="5105400" cy="4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5973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8428</TotalTime>
  <Words>1176</Words>
  <Application>Microsoft Macintosh PowerPoint</Application>
  <PresentationFormat>Widescreen</PresentationFormat>
  <Paragraphs>222</Paragraphs>
  <Slides>44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Gill Sans MT</vt:lpstr>
      <vt:lpstr>Wingdings 2</vt:lpstr>
      <vt:lpstr>Dividend</vt:lpstr>
      <vt:lpstr>Introduction to agriculture and climate</vt:lpstr>
      <vt:lpstr>iOT—NABLED AGRICULTURAL MONITORING</vt:lpstr>
      <vt:lpstr>Why smart agriculture</vt:lpstr>
      <vt:lpstr>Why smart agriculture</vt:lpstr>
      <vt:lpstr>Why smart agriculture</vt:lpstr>
      <vt:lpstr>Why smart agriculture</vt:lpstr>
      <vt:lpstr>AGRICULTURE</vt:lpstr>
      <vt:lpstr>AGRICULTURE</vt:lpstr>
      <vt:lpstr>How it works out</vt:lpstr>
      <vt:lpstr>How it works out</vt:lpstr>
      <vt:lpstr>How it works out</vt:lpstr>
      <vt:lpstr>How it works out</vt:lpstr>
      <vt:lpstr>Data Type</vt:lpstr>
      <vt:lpstr>CHALLENGES</vt:lpstr>
      <vt:lpstr>CHALLENGES</vt:lpstr>
      <vt:lpstr>Data chain</vt:lpstr>
      <vt:lpstr>Data processing</vt:lpstr>
      <vt:lpstr>Research topics</vt:lpstr>
      <vt:lpstr>Research topics</vt:lpstr>
      <vt:lpstr>What is multi-source data </vt:lpstr>
      <vt:lpstr>Multimodality Data Fusion</vt:lpstr>
      <vt:lpstr>Early fusion</vt:lpstr>
      <vt:lpstr>Early fusion</vt:lpstr>
      <vt:lpstr>Early fusion</vt:lpstr>
      <vt:lpstr>Early fusion</vt:lpstr>
      <vt:lpstr>Early fusion</vt:lpstr>
      <vt:lpstr>Early fusion</vt:lpstr>
      <vt:lpstr>Multimodality Data Fusion</vt:lpstr>
      <vt:lpstr>Late fusion / decision level fusion</vt:lpstr>
      <vt:lpstr>Late fusion / decision level fusion</vt:lpstr>
      <vt:lpstr>Late fusion / decision level fusion</vt:lpstr>
      <vt:lpstr>Multimodality Data Fusion</vt:lpstr>
      <vt:lpstr>Intermediate fusion</vt:lpstr>
      <vt:lpstr>Intermediate fusion</vt:lpstr>
      <vt:lpstr>Intermediate fusion</vt:lpstr>
      <vt:lpstr>Intermediate fusion</vt:lpstr>
      <vt:lpstr>Intermediate fusion</vt:lpstr>
      <vt:lpstr>Intermediate fusion</vt:lpstr>
      <vt:lpstr>PowerPoint Presentation</vt:lpstr>
      <vt:lpstr>Fuse / combine multi-source data</vt:lpstr>
      <vt:lpstr>Fuse / combine multi-source data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Behavior Modeling </dc:title>
  <dc:creator>Lin, Beiyu</dc:creator>
  <cp:lastModifiedBy>Lin, Beiyu</cp:lastModifiedBy>
  <cp:revision>471</cp:revision>
  <dcterms:created xsi:type="dcterms:W3CDTF">2021-01-19T23:36:07Z</dcterms:created>
  <dcterms:modified xsi:type="dcterms:W3CDTF">2022-03-09T01:09:53Z</dcterms:modified>
</cp:coreProperties>
</file>

<file path=docProps/thumbnail.jpeg>
</file>